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7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7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i="1" dirty="0">
                <a:effectLst/>
              </a:rPr>
              <a:t>Движение тел под действием силы тяжести.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501008"/>
            <a:ext cx="8172400" cy="3339190"/>
          </a:xfrm>
        </p:spPr>
        <p:txBody>
          <a:bodyPr>
            <a:normAutofit/>
          </a:bodyPr>
          <a:lstStyle/>
          <a:p>
            <a:r>
              <a:rPr lang="ru-RU" b="1" i="1" dirty="0"/>
              <a:t>Цель урока: </a:t>
            </a:r>
            <a:endParaRPr lang="ru-RU" dirty="0"/>
          </a:p>
          <a:p>
            <a:r>
              <a:rPr lang="ru-RU" dirty="0"/>
              <a:t>1. Познакомить учащихся с движением тел под действием силы тяжести, брошенному под углом к горизонту.</a:t>
            </a:r>
          </a:p>
          <a:p>
            <a:r>
              <a:rPr lang="ru-RU" dirty="0"/>
              <a:t>2. Закрепить знание при решении задач по данной теме.</a:t>
            </a:r>
          </a:p>
          <a:p>
            <a:r>
              <a:rPr lang="ru-RU" dirty="0"/>
              <a:t>3. Воспитывать умение работать над новой темой.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491880" y="1916832"/>
            <a:ext cx="53285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/>
              <a:t>То </a:t>
            </a:r>
            <a:r>
              <a:rPr lang="ru-RU" sz="2400" dirty="0"/>
              <a:t>что знаем,- ограничено,</a:t>
            </a:r>
          </a:p>
          <a:p>
            <a:pPr algn="r"/>
            <a:r>
              <a:rPr lang="ru-RU" sz="2400" dirty="0"/>
              <a:t>а, то, что мы не знаем,- бесконечно</a:t>
            </a:r>
            <a:r>
              <a:rPr lang="ru-RU" sz="2000" dirty="0"/>
              <a:t>.</a:t>
            </a:r>
          </a:p>
          <a:p>
            <a:pPr algn="r"/>
            <a:r>
              <a:rPr lang="ru-RU" sz="2000" b="1" i="1" dirty="0"/>
              <a:t> </a:t>
            </a:r>
            <a:endParaRPr lang="ru-RU" sz="2000" dirty="0"/>
          </a:p>
          <a:p>
            <a:pPr algn="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8227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92888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i="1" dirty="0">
                <a:effectLst/>
              </a:rPr>
              <a:t>Траектория движения – парабола</a:t>
            </a:r>
            <a:r>
              <a:rPr lang="ru-RU" i="1" dirty="0" smtClean="0">
                <a:effectLst/>
              </a:rPr>
              <a:t>.</a:t>
            </a:r>
            <a:endParaRPr lang="ru-RU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</a:rPr>
                        <m:t> </m:t>
                      </m:r>
                      <m:r>
                        <a:rPr lang="ru-RU" b="0" i="1" smtClean="0">
                          <a:latin typeface="Cambria Math"/>
                        </a:rPr>
                        <m:t>                </m:t>
                      </m:r>
                      <m:r>
                        <a:rPr lang="ru-RU" i="1" smtClean="0">
                          <a:latin typeface="Cambria Math"/>
                        </a:rPr>
                        <m:t>𝑦</m:t>
                      </m:r>
                      <m:r>
                        <a:rPr lang="ru-RU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ru-RU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ru-RU" i="1">
                          <a:latin typeface="Cambria Math"/>
                        </a:rPr>
                        <m:t>+ </m:t>
                      </m:r>
                      <m:acc>
                        <m:accPr>
                          <m:chr m:val="⃗"/>
                          <m:ctrlPr>
                            <a:rPr lang="ru-RU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  <m:r>
                        <a:rPr lang="ru-RU" i="1">
                          <a:latin typeface="Cambria Math"/>
                        </a:rPr>
                        <m:t>∗</m:t>
                      </m:r>
                      <m:r>
                        <a:rPr lang="ru-RU" i="1">
                          <a:latin typeface="Cambria Math"/>
                        </a:rPr>
                        <m:t>𝑡</m:t>
                      </m:r>
                      <m:r>
                        <a:rPr lang="ru-RU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𝑔</m:t>
                              </m:r>
                            </m:e>
                          </m:acc>
                          <m:r>
                            <a:rPr lang="ru-RU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latin typeface="Cambria Math"/>
                        </a:rPr>
                        <m:t>   </m:t>
                      </m:r>
                      <m:r>
                        <a:rPr lang="ru-RU" b="0" i="1" smtClean="0">
                          <a:latin typeface="Cambria Math"/>
                        </a:rPr>
                        <m:t>     </m:t>
                      </m:r>
                      <m:r>
                        <a:rPr lang="ru-RU" i="1">
                          <a:latin typeface="Cambria Math"/>
                        </a:rPr>
                        <m:t>      </m:t>
                      </m:r>
                      <m:r>
                        <a:rPr lang="ru-RU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ru-RU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ru-RU" i="1">
                          <a:latin typeface="Cambria Math"/>
                        </a:rPr>
                        <m:t>+ </m:t>
                      </m:r>
                      <m:acc>
                        <m:accPr>
                          <m:chr m:val="⃗"/>
                          <m:ctrlPr>
                            <a:rPr lang="ru-RU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  <m:r>
                        <a:rPr lang="ru-RU" i="1">
                          <a:latin typeface="Cambria Math"/>
                        </a:rPr>
                        <m:t>∗</m:t>
                      </m:r>
                      <m:r>
                        <a:rPr lang="ru-RU" i="1">
                          <a:latin typeface="Cambria Math"/>
                        </a:rPr>
                        <m:t>𝑡</m:t>
                      </m:r>
                      <m:r>
                        <a:rPr lang="ru-RU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𝑔</m:t>
                              </m:r>
                            </m:e>
                          </m:acc>
                          <m:r>
                            <a:rPr lang="ru-RU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          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ru-RU" i="1">
                              <a:latin typeface="Cambria Math"/>
                            </a:rPr>
                            <m:t>0</m:t>
                          </m:r>
                          <m:r>
                            <a:rPr lang="ru-RU" i="1"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ru-RU" i="1">
                          <a:latin typeface="Cambria Math"/>
                        </a:rPr>
                        <m:t>∗</m:t>
                      </m:r>
                      <m:r>
                        <a:rPr lang="ru-RU" i="1">
                          <a:latin typeface="Cambria Math"/>
                        </a:rPr>
                        <m:t>𝑡</m:t>
                      </m:r>
                      <m:r>
                        <a:rPr lang="ru-RU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  <m:r>
                            <a:rPr lang="ru-RU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latin typeface="Cambria Math"/>
                        </a:rPr>
                        <m:t>        </m:t>
                      </m:r>
                      <m:r>
                        <a:rPr lang="ru-RU" b="0" i="1" smtClean="0">
                          <a:latin typeface="Cambria Math"/>
                        </a:rPr>
                        <m:t>       </m:t>
                      </m:r>
                      <m:r>
                        <a:rPr lang="ru-RU" i="1">
                          <a:latin typeface="Cambria Math"/>
                        </a:rPr>
                        <m:t>         </m:t>
                      </m:r>
                      <m:r>
                        <a:rPr lang="ru-RU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ru-RU" i="1">
                              <a:latin typeface="Cambria Math"/>
                            </a:rPr>
                            <m:t>0</m:t>
                          </m:r>
                          <m:r>
                            <a:rPr lang="ru-RU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ru-RU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ru-RU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                                                                       </m:t>
                      </m:r>
                      <m:r>
                        <a:rPr lang="ru-RU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ru-RU" i="1">
                              <a:latin typeface="Cambria Math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ru-RU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ru-RU" i="1">
                              <a:latin typeface="Cambria Math"/>
                            </a:rPr>
                            <m:t>𝛼</m:t>
                          </m:r>
                        </m:e>
                      </m:func>
                      <m:r>
                        <a:rPr lang="ru-RU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ru-RU" dirty="0"/>
              </a:p>
              <a:p>
                <a:pPr marL="82296" indent="0" algn="r">
                  <a:buNone/>
                </a:pPr>
                <a:r>
                  <a:rPr lang="ru-RU" dirty="0"/>
                  <a:t>Выразим                               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𝑡</m:t>
                    </m:r>
                    <m:r>
                      <a:rPr lang="ru-RU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𝑥</m:t>
                        </m:r>
                      </m:num>
                      <m:den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func>
                          <m:funcPr>
                            <m:ctrlPr>
                              <a:rPr lang="ru-RU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ru-RU" i="1">
                                <a:latin typeface="Cambria Math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ru-RU" dirty="0"/>
                  <a:t> </a:t>
                </a:r>
              </a:p>
              <a:p>
                <a:pPr marL="82296" indent="0">
                  <a:buNone/>
                </a:pPr>
                <a:r>
                  <a:rPr lang="ru-RU" dirty="0"/>
                  <a:t>Тело движется по оси х тот же промежуток времени, что и по оси у</a:t>
                </a:r>
                <a:r>
                  <a:rPr lang="ru-RU" dirty="0" smtClean="0"/>
                  <a:t>.</a:t>
                </a:r>
                <a:r>
                  <a:rPr lang="ru-RU" dirty="0"/>
                  <a:t> 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𝑦</m:t>
                      </m:r>
                      <m:r>
                        <a:rPr lang="ru-RU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ru-RU" i="1">
                              <a:latin typeface="Cambria Math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ru-RU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ru-RU" i="1">
                              <a:latin typeface="Cambria Math"/>
                            </a:rPr>
                            <m:t>𝛼</m:t>
                          </m:r>
                        </m:e>
                      </m:func>
                      <m:r>
                        <a:rPr lang="ru-RU" i="1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func>
                            <m:func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ru-RU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ru-RU" i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  <m:sSup>
                            <m:s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Sup>
                            <m:sSub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func>
                            <m:func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>
                                      <a:latin typeface="Cambria Math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ru-RU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𝑦</m:t>
                      </m:r>
                      <m:r>
                        <a:rPr lang="ru-RU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ru-RU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ru-RU" i="1">
                              <a:latin typeface="Cambria Math"/>
                            </a:rPr>
                            <m:t>𝛼</m:t>
                          </m:r>
                        </m:e>
                      </m:func>
                      <m:r>
                        <a:rPr lang="ru-RU" i="1">
                          <a:latin typeface="Cambria Math"/>
                        </a:rPr>
                        <m:t>∗</m:t>
                      </m:r>
                      <m:r>
                        <a:rPr lang="ru-RU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  <m:sSup>
                            <m:s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Sup>
                            <m:sSub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func>
                            <m:func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>
                                      <a:latin typeface="Cambria Math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ru-RU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dirty="0"/>
              </a:p>
              <a:p>
                <a:pPr marL="82296" indent="0">
                  <a:buNone/>
                </a:pPr>
                <a:r>
                  <a:rPr lang="ru-RU" dirty="0"/>
                  <a:t>Парабола является графиком квадратичной функции, которая имеет вид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𝑦</m:t>
                    </m:r>
                    <m:r>
                      <a:rPr lang="ru-RU" i="1">
                        <a:latin typeface="Cambria Math"/>
                      </a:rPr>
                      <m:t>=</m:t>
                    </m:r>
                    <m:r>
                      <a:rPr lang="ru-RU" i="1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/>
                      </a:rPr>
                      <m:t>+</m:t>
                    </m:r>
                    <m:r>
                      <a:rPr lang="ru-RU" i="1">
                        <a:latin typeface="Cambria Math"/>
                      </a:rPr>
                      <m:t>𝑏𝑥</m:t>
                    </m:r>
                    <m:r>
                      <a:rPr lang="ru-RU" i="1">
                        <a:latin typeface="Cambria Math"/>
                      </a:rPr>
                      <m:t>+</m:t>
                    </m:r>
                    <m:r>
                      <a:rPr lang="ru-RU" i="1">
                        <a:latin typeface="Cambria Math"/>
                      </a:rPr>
                      <m:t>𝑐</m:t>
                    </m:r>
                  </m:oMath>
                </a14:m>
                <a:endParaRPr lang="ru-RU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</a:rPr>
                        <m:t>= −</m:t>
                      </m:r>
                      <m:r>
                        <a:rPr lang="en-US" i="1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𝑏𝑥</m:t>
                      </m:r>
                      <m:r>
                        <a:rPr lang="en-US" i="1">
                          <a:latin typeface="Cambria Math"/>
                        </a:rPr>
                        <m:t>                     </m:t>
                      </m:r>
                      <m:r>
                        <a:rPr lang="en-US" i="1">
                          <a:latin typeface="Cambria Math"/>
                        </a:rPr>
                        <m:t>𝑐</m:t>
                      </m:r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739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rmAutofit/>
          </a:bodyPr>
          <a:lstStyle/>
          <a:p>
            <a:pPr lvl="0" algn="ctr"/>
            <a:r>
              <a:rPr lang="ru-RU" i="1" dirty="0">
                <a:effectLst/>
              </a:rPr>
              <a:t>Расчетные формулы</a:t>
            </a:r>
            <a:r>
              <a:rPr lang="ru-RU" i="1" dirty="0" smtClean="0">
                <a:effectLst/>
              </a:rPr>
              <a:t>:</a:t>
            </a:r>
            <a:endParaRPr lang="ru-RU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1340768"/>
                <a:ext cx="7962088" cy="4907632"/>
              </a:xfrm>
            </p:spPr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  <m:r>
                          <a:rPr lang="ru-RU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</m:sub>
                    </m:sSub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ru-RU" i="1">
                            <a:latin typeface="Cambria Math"/>
                          </a:rPr>
                          <m:t>𝛼</m:t>
                        </m:r>
                      </m:e>
                    </m:func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  <m:r>
                          <a:rPr lang="ru-RU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</m:sub>
                    </m:sSub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i="1">
                            <a:latin typeface="Cambria Math"/>
                          </a:rPr>
                          <m:t>𝛼</m:t>
                        </m:r>
                      </m:e>
                    </m:func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𝑣</m:t>
                    </m:r>
                    <m:r>
                      <a:rPr lang="ru-RU" i="1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ru-RU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</m:e>
                          <m:sup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/>
                                  </a:rPr>
                                  <m:t>𝑦</m:t>
                                </m:r>
                              </m:sub>
                            </m:sSub>
                          </m:e>
                          <m:sup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</m:sub>
                    </m:sSub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ru-RU" i="1">
                            <a:latin typeface="Cambria Math"/>
                          </a:rPr>
                          <m:t>𝛼</m:t>
                        </m:r>
                      </m:e>
                    </m:func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</m:sub>
                    </m:sSub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i="1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ru-RU" i="1">
                        <a:latin typeface="Cambria Math"/>
                      </a:rPr>
                      <m:t>−</m:t>
                    </m:r>
                    <m:r>
                      <a:rPr lang="ru-RU" i="1">
                        <a:latin typeface="Cambria Math"/>
                      </a:rPr>
                      <m:t>𝑔𝑡</m:t>
                    </m:r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𝐻</m:t>
                    </m:r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bSup>
                          <m:sSub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𝐻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  <m:r>
                          <a:rPr lang="ru-RU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∗</m:t>
                    </m:r>
                    <m:r>
                      <a:rPr lang="ru-RU" i="1">
                        <a:latin typeface="Cambria Math"/>
                      </a:rPr>
                      <m:t>𝑡</m:t>
                    </m:r>
                    <m:r>
                      <a:rPr lang="ru-RU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𝑔</m:t>
                        </m:r>
                        <m:r>
                          <a:rPr lang="ru-RU" i="1"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𝛼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𝑡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∗</m:t>
                    </m:r>
                    <m:r>
                      <a:rPr lang="en-US" i="1">
                        <a:latin typeface="Cambria Math"/>
                      </a:rPr>
                      <m:t>𝑡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1340768"/>
                <a:ext cx="7962088" cy="490763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863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>
                <a:effectLst/>
              </a:rPr>
              <a:t>Сила тяжести.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1484784"/>
                <a:ext cx="7890080" cy="52292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dirty="0" smtClean="0"/>
                  <a:t>На </a:t>
                </a:r>
                <a:r>
                  <a:rPr lang="ru-RU" dirty="0"/>
                  <a:t>все тела у поверхности Земли действует сила тяжести</a:t>
                </a:r>
                <a:r>
                  <a:rPr lang="ru-RU" dirty="0" smtClean="0"/>
                  <a:t>.</a:t>
                </a:r>
              </a:p>
              <a:p>
                <a:r>
                  <a:rPr lang="ru-RU" dirty="0"/>
                  <a:t>Под действием этой силы тело начинает движение. </a:t>
                </a:r>
                <a:endParaRPr lang="ru-RU" dirty="0" smtClean="0"/>
              </a:p>
              <a:p>
                <a:r>
                  <a:rPr lang="ru-RU" dirty="0"/>
                  <a:t>Сила тяжести сообщает телу ускорение, называемое ускорением свободного падения</a:t>
                </a:r>
                <a:r>
                  <a:rPr lang="ru-RU" dirty="0" smtClean="0"/>
                  <a:t>.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=9,8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dirty="0" smtClean="0"/>
                  <a:t> , направлено так же, как и сила тяжести.</a:t>
                </a:r>
              </a:p>
              <a:p>
                <a:r>
                  <a:rPr lang="ru-RU" dirty="0" smtClean="0"/>
                  <a:t>Второй закон Ньютона: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т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𝑚</m:t>
                    </m:r>
                    <m:r>
                      <a:rPr lang="en-US" i="1">
                        <a:latin typeface="Cambria Math"/>
                      </a:rPr>
                      <m:t>∗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</m:acc>
                  </m:oMath>
                </a14:m>
                <a:r>
                  <a:rPr lang="ru-RU" dirty="0" smtClean="0"/>
                  <a:t>.</a:t>
                </a:r>
              </a:p>
              <a:p>
                <a:r>
                  <a:rPr lang="ru-RU" dirty="0"/>
                  <a:t>В</a:t>
                </a:r>
                <a:r>
                  <a:rPr lang="ru-RU" dirty="0" smtClean="0"/>
                  <a:t>сегда </a:t>
                </a:r>
                <a:r>
                  <a:rPr lang="ru-RU" dirty="0"/>
                  <a:t>направлена к центру Земли.</a:t>
                </a:r>
                <a:endParaRPr lang="ru-RU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1484784"/>
                <a:ext cx="7890080" cy="5229200"/>
              </a:xfrm>
              <a:blipFill rotWithShape="1">
                <a:blip r:embed="rId2"/>
                <a:stretch>
                  <a:fillRect t="-2450" r="-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352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>
                <a:effectLst/>
              </a:rPr>
              <a:t>Фронтальный опрос</a:t>
            </a:r>
            <a:r>
              <a:rPr lang="ru-RU" i="1" dirty="0" smtClean="0">
                <a:effectLst/>
              </a:rPr>
              <a:t>.</a:t>
            </a:r>
            <a:endParaRPr lang="ru-RU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1447800"/>
                <a:ext cx="7962088" cy="4800600"/>
              </a:xfrm>
            </p:spPr>
            <p:txBody>
              <a:bodyPr>
                <a:normAutofit fontScale="55000" lnSpcReduction="20000"/>
              </a:bodyPr>
              <a:lstStyle/>
              <a:p>
                <a:pPr lvl="0"/>
                <a:r>
                  <a:rPr lang="ru-RU" sz="5100" dirty="0"/>
                  <a:t>Какое движение называется равномерным?</a:t>
                </a:r>
              </a:p>
              <a:p>
                <a:pPr lvl="0"/>
                <a:r>
                  <a:rPr lang="ru-RU" sz="5100" dirty="0"/>
                  <a:t>Какое движение называется равноускоренным?</a:t>
                </a:r>
              </a:p>
              <a:p>
                <a:pPr lvl="0"/>
                <a:r>
                  <a:rPr lang="ru-RU" sz="5100" dirty="0"/>
                  <a:t>Как выглядит зависимость скорости от времени движения при равноускоренном?</a:t>
                </a:r>
              </a:p>
              <a:p>
                <a:pPr lvl="0"/>
                <a:r>
                  <a:rPr lang="ru-RU" sz="5100" dirty="0"/>
                  <a:t>Как найти перемещения тела с учетом времени?</a:t>
                </a:r>
              </a:p>
              <a:p>
                <a:pPr lvl="0"/>
                <a:r>
                  <a:rPr lang="ru-RU" sz="5100" dirty="0"/>
                  <a:t>Как найти перемещения тела без учета времени?</a:t>
                </a:r>
              </a:p>
              <a:p>
                <a:pPr lvl="0"/>
                <a:r>
                  <a:rPr lang="ru-RU" sz="5100" dirty="0"/>
                  <a:t>Как выглядит уравнение координаты </a:t>
                </a:r>
                <a:r>
                  <a:rPr lang="ru-RU" sz="5100" dirty="0" smtClean="0"/>
                  <a:t>                      для </a:t>
                </a:r>
                <a14:m>
                  <m:oMath xmlns:m="http://schemas.openxmlformats.org/officeDocument/2006/math">
                    <m:r>
                      <a:rPr lang="ru-RU" sz="5100" i="1">
                        <a:latin typeface="Cambria Math"/>
                      </a:rPr>
                      <m:t>𝑥</m:t>
                    </m:r>
                    <m:r>
                      <a:rPr lang="ru-RU" sz="51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sz="51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51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ru-RU" sz="51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ru-RU" sz="5100" i="1">
                        <a:latin typeface="Cambria Math"/>
                      </a:rPr>
                      <m:t>+ </m:t>
                    </m:r>
                    <m:acc>
                      <m:accPr>
                        <m:chr m:val="⃗"/>
                        <m:ctrlPr>
                          <a:rPr lang="ru-RU" sz="51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5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51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51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ru-RU" sz="5100" i="1">
                        <a:latin typeface="Cambria Math"/>
                      </a:rPr>
                      <m:t>∗</m:t>
                    </m:r>
                    <m:r>
                      <a:rPr lang="ru-RU" sz="5100" i="1">
                        <a:latin typeface="Cambria Math"/>
                      </a:rPr>
                      <m:t>𝑡</m:t>
                    </m:r>
                    <m:r>
                      <a:rPr lang="ru-RU" sz="51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sz="5100" i="1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ru-RU" sz="51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sz="5100" i="1"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ru-RU" sz="5100" i="1"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ru-RU" sz="51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5100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ru-RU" sz="51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51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5100" dirty="0"/>
                  <a:t>	 </a:t>
                </a:r>
                <a:r>
                  <a:rPr lang="ru-RU" sz="5100" dirty="0" smtClean="0"/>
                  <a:t>                                                   для </a:t>
                </a:r>
                <a14:m>
                  <m:oMath xmlns:m="http://schemas.openxmlformats.org/officeDocument/2006/math">
                    <m:r>
                      <a:rPr lang="ru-RU" sz="5100" i="1">
                        <a:latin typeface="Cambria Math"/>
                      </a:rPr>
                      <m:t>𝑦</m:t>
                    </m:r>
                    <m:r>
                      <a:rPr lang="ru-RU" sz="5100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ru-RU" sz="51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51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51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ru-RU" sz="5100" i="1">
                        <a:latin typeface="Cambria Math"/>
                      </a:rPr>
                      <m:t>+ </m:t>
                    </m:r>
                    <m:acc>
                      <m:accPr>
                        <m:chr m:val="⃗"/>
                        <m:ctrlPr>
                          <a:rPr lang="ru-RU" sz="51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5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51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51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ru-RU" sz="5100" i="1">
                        <a:latin typeface="Cambria Math"/>
                      </a:rPr>
                      <m:t>∗</m:t>
                    </m:r>
                    <m:r>
                      <a:rPr lang="ru-RU" sz="5100" i="1">
                        <a:latin typeface="Cambria Math"/>
                      </a:rPr>
                      <m:t>𝑡</m:t>
                    </m:r>
                    <m:r>
                      <a:rPr lang="ru-RU" sz="51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sz="5100" i="1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ru-RU" sz="51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sz="5100" i="1"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ru-RU" sz="5100" i="1"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ru-RU" sz="51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5100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ru-RU" sz="51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51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5100" dirty="0"/>
              </a:p>
              <a:p>
                <a:pPr marL="82296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1447800"/>
                <a:ext cx="7962088" cy="4800600"/>
              </a:xfrm>
              <a:blipFill rotWithShape="1">
                <a:blip r:embed="rId2"/>
                <a:stretch>
                  <a:fillRect t="-2795" r="-20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858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81724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>
                <a:effectLst/>
              </a:rPr>
              <a:t>Формулы, используемые при движении тел под действием силы тяжести.</a:t>
            </a:r>
            <a:endParaRPr lang="ru-RU" dirty="0"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1772816"/>
                <a:ext cx="7992888" cy="4896544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=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/>
                      </a:rPr>
                      <m:t>+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i="1">
                            <a:latin typeface="Cambria Math"/>
                          </a:rPr>
                          <m:t>𝑔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∗</m:t>
                    </m:r>
                    <m:r>
                      <a:rPr lang="ru-RU" i="1">
                        <a:latin typeface="Cambria Math"/>
                      </a:rPr>
                      <m:t>𝑡</m:t>
                    </m:r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/>
                      </a:rPr>
                      <m:t>∗</m:t>
                    </m:r>
                    <m:r>
                      <a:rPr lang="ru-RU" i="1">
                        <a:latin typeface="Cambria Math"/>
                      </a:rPr>
                      <m:t>𝑡</m:t>
                    </m:r>
                    <m:r>
                      <a:rPr lang="ru-RU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ru-RU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/>
                              </a:rPr>
                              <m:t>𝑔</m:t>
                            </m:r>
                          </m:e>
                        </m:acc>
                        <m:r>
                          <a:rPr lang="ru-RU" i="1"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ru-RU" i="1">
                                <a:latin typeface="Cambria Math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acc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ru-RU" i="1">
                                <a:latin typeface="Cambria Math"/>
                              </a:rPr>
                            </m:ctrlPr>
                          </m:accPr>
                          <m:e>
                            <m:sSubSup>
                              <m:sSubSup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e>
                        </m:acc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acc>
                          <m:accPr>
                            <m:chr m:val="⃗"/>
                            <m:ctrlPr>
                              <a:rPr lang="ru-RU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𝑔</m:t>
                            </m:r>
                          </m:e>
                        </m:acc>
                      </m:den>
                    </m:f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𝑥</m:t>
                    </m:r>
                    <m:r>
                      <a:rPr lang="ru-RU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+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/>
                      </a:rPr>
                      <m:t>∗</m:t>
                    </m:r>
                    <m:r>
                      <a:rPr lang="ru-RU" i="1">
                        <a:latin typeface="Cambria Math"/>
                      </a:rPr>
                      <m:t>𝑡</m:t>
                    </m:r>
                    <m:r>
                      <a:rPr lang="ru-RU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ru-RU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/>
                              </a:rPr>
                              <m:t>𝑔</m:t>
                            </m:r>
                          </m:e>
                        </m:acc>
                        <m:r>
                          <a:rPr lang="ru-RU" i="1"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𝑦</m:t>
                    </m:r>
                    <m:r>
                      <a:rPr lang="ru-RU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+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/>
                      </a:rPr>
                      <m:t>∗</m:t>
                    </m:r>
                    <m:r>
                      <a:rPr lang="ru-RU" i="1">
                        <a:latin typeface="Cambria Math"/>
                      </a:rPr>
                      <m:t>𝑡</m:t>
                    </m:r>
                    <m:r>
                      <a:rPr lang="ru-RU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ru-RU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/>
                              </a:rPr>
                              <m:t>𝑔</m:t>
                            </m:r>
                          </m:e>
                        </m:acc>
                        <m:r>
                          <a:rPr lang="ru-RU" i="1"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1772816"/>
                <a:ext cx="7992888" cy="489654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760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>
                <a:effectLst/>
              </a:rPr>
              <a:t>Движение тела под углом к горизонту</a:t>
            </a:r>
            <a:r>
              <a:rPr lang="ru-RU" i="1" dirty="0" smtClean="0">
                <a:effectLst/>
              </a:rPr>
              <a:t>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1844824"/>
                <a:ext cx="8172400" cy="4752528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ru-RU" i="1" u="sng" dirty="0"/>
                  <a:t>Задача: </a:t>
                </a:r>
                <a:endParaRPr lang="ru-RU" i="1" u="sng" dirty="0" smtClean="0"/>
              </a:p>
              <a:p>
                <a:pPr marL="82296" indent="457200" algn="just">
                  <a:buNone/>
                </a:pPr>
                <a:endParaRPr lang="ru-RU" dirty="0" smtClean="0"/>
              </a:p>
              <a:p>
                <a:pPr marL="82296" indent="457200" algn="just">
                  <a:buNone/>
                </a:pPr>
                <a:r>
                  <a:rPr lang="ru-RU" dirty="0" smtClean="0"/>
                  <a:t>С </a:t>
                </a:r>
                <a:r>
                  <a:rPr lang="ru-RU" dirty="0"/>
                  <a:t>поверхности Земли под углом к горизонту брошен камень с начальной скоростью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. Рассмотрим данный вид движения.</a:t>
                </a:r>
              </a:p>
              <a:p>
                <a:pPr marL="82296" indent="0" algn="just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1844824"/>
                <a:ext cx="8172400" cy="4752528"/>
              </a:xfrm>
              <a:blipFill rotWithShape="1">
                <a:blip r:embed="rId2"/>
                <a:stretch>
                  <a:fillRect l="-820" t="-1669" r="-18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143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2956"/>
            <a:ext cx="7498080" cy="1143000"/>
          </a:xfrm>
        </p:spPr>
        <p:txBody>
          <a:bodyPr/>
          <a:lstStyle/>
          <a:p>
            <a:pPr algn="ctr"/>
            <a:r>
              <a:rPr lang="ru-RU" i="1" dirty="0">
                <a:effectLst/>
              </a:rPr>
              <a:t>Сделаем рисунок.</a:t>
            </a:r>
            <a:endParaRPr lang="ru-RU" i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331640" y="1444134"/>
            <a:ext cx="0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331640" y="3388350"/>
            <a:ext cx="3880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259632" y="331634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1331640" y="2380238"/>
            <a:ext cx="277486" cy="987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331640" y="3676382"/>
            <a:ext cx="35283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131840" y="2570805"/>
            <a:ext cx="0" cy="81754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>
            <a:off x="1326367" y="2570805"/>
            <a:ext cx="3528392" cy="1609633"/>
          </a:xfrm>
          <a:prstGeom prst="arc">
            <a:avLst>
              <a:gd name="adj1" fmla="val 10924505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4860032" y="151614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16224" y="134076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</a:t>
            </a:r>
            <a:endParaRPr lang="ru-RU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076056" y="346035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2987824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131840" y="2873748"/>
            <a:ext cx="22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518432" y="2380238"/>
                <a:ext cx="4612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8432" y="2380238"/>
                <a:ext cx="46128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2987824" y="223622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55847" y="1619508"/>
                <a:ext cx="3761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847" y="1619508"/>
                <a:ext cx="376193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23333" r="-30645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652120" y="1444134"/>
            <a:ext cx="31683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?</a:t>
            </a:r>
            <a:r>
              <a:rPr lang="ru-RU" dirty="0" smtClean="0"/>
              <a:t> Как </a:t>
            </a:r>
            <a:r>
              <a:rPr lang="ru-RU" dirty="0"/>
              <a:t>вы думаете, как будет выглядеть траектория движения тела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5652120" y="2749570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Траекторией движения будет являться парабола, что </a:t>
            </a:r>
            <a:r>
              <a:rPr lang="ru-RU" dirty="0" smtClean="0"/>
              <a:t>докажем </a:t>
            </a:r>
            <a:r>
              <a:rPr lang="ru-RU" dirty="0"/>
              <a:t>позже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2" name="Дуга 41"/>
          <p:cNvSpPr/>
          <p:nvPr/>
        </p:nvSpPr>
        <p:spPr>
          <a:xfrm>
            <a:off x="1115616" y="3250144"/>
            <a:ext cx="421502" cy="250864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1448272" y="2965362"/>
            <a:ext cx="3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069522" y="3956085"/>
                <a:ext cx="7876255" cy="2545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ru-RU" i="1" dirty="0" smtClean="0"/>
                  <a:t>По </a:t>
                </a:r>
                <a:r>
                  <a:rPr lang="ru-RU" i="1" dirty="0"/>
                  <a:t>оси х: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следовательно вдоль оси х тело движется равномерно, прямолинейно со скоростью</a:t>
                </a:r>
                <a:r>
                  <a:rPr lang="ru-RU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0х</m:t>
                        </m:r>
                      </m:sub>
                    </m:sSub>
                  </m:oMath>
                </a14:m>
                <a:r>
                  <a:rPr lang="ru-RU" dirty="0"/>
                  <a:t>.</a:t>
                </a:r>
              </a:p>
              <a:p>
                <a:pPr lvl="0"/>
                <a:r>
                  <a:rPr lang="ru-RU" i="1" dirty="0" smtClean="0"/>
                  <a:t>По оси у: 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ru-RU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следовательно, тело вдоль оси </a:t>
                </a:r>
                <a:r>
                  <a:rPr lang="en-US" dirty="0" smtClean="0"/>
                  <a:t>y </a:t>
                </a:r>
                <a:r>
                  <a:rPr lang="ru-RU" dirty="0" smtClean="0"/>
                  <a:t>движется </a:t>
                </a:r>
                <a:r>
                  <a:rPr lang="ru-RU" dirty="0"/>
                  <a:t>равноускорено. Когда тело дошло до </a:t>
                </a:r>
                <a:r>
                  <a:rPr lang="ru-RU" dirty="0" err="1"/>
                  <a:t>т.А</a:t>
                </a:r>
                <a:r>
                  <a:rPr lang="ru-RU" dirty="0"/>
                  <a:t> скорость </a:t>
                </a:r>
                <a:r>
                  <a:rPr lang="ru-RU" dirty="0" smtClean="0"/>
                  <a:t>уменьшилась.</a:t>
                </a:r>
                <a:endParaRPr lang="ru-RU" dirty="0"/>
              </a:p>
              <a:p>
                <a:r>
                  <a:rPr lang="ru-RU" sz="3200" i="1" dirty="0" smtClean="0">
                    <a:solidFill>
                      <a:srgbClr val="FF0000"/>
                    </a:solidFill>
                  </a:rPr>
                  <a:t>?</a:t>
                </a:r>
                <a:r>
                  <a:rPr lang="ru-RU" i="1" dirty="0" smtClean="0"/>
                  <a:t> </a:t>
                </a:r>
                <a:r>
                  <a:rPr lang="ru-RU" i="1" u="sng" dirty="0" smtClean="0"/>
                  <a:t>Запишите </a:t>
                </a:r>
                <a:r>
                  <a:rPr lang="ru-RU" i="1" u="sng" dirty="0"/>
                  <a:t>в тетради </a:t>
                </a:r>
                <a:r>
                  <a:rPr lang="ru-RU" i="1" u="sng" dirty="0" smtClean="0"/>
                  <a:t>процессы </a:t>
                </a:r>
                <a:r>
                  <a:rPr lang="ru-RU" i="1" u="sng" dirty="0"/>
                  <a:t>о</a:t>
                </a:r>
                <a:r>
                  <a:rPr lang="ru-RU" i="1" u="sng" dirty="0" smtClean="0"/>
                  <a:t>т </a:t>
                </a:r>
                <a:r>
                  <a:rPr lang="ru-RU" i="1" u="sng" dirty="0"/>
                  <a:t>точки А до конца траектории </a:t>
                </a:r>
                <a:r>
                  <a:rPr lang="ru-RU" i="1" u="sng" dirty="0" smtClean="0"/>
                  <a:t>тела!</a:t>
                </a:r>
                <a:endParaRPr lang="ru-RU" i="1" u="sng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522" y="3956085"/>
                <a:ext cx="7876255" cy="2545697"/>
              </a:xfrm>
              <a:prstGeom prst="rect">
                <a:avLst/>
              </a:prstGeom>
              <a:blipFill rotWithShape="1">
                <a:blip r:embed="rId4"/>
                <a:stretch>
                  <a:fillRect l="-1935" t="-11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345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5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500"/>
                            </p:stCondLst>
                            <p:childTnLst>
                              <p:par>
                                <p:cTn id="10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9" grpId="0" animBg="1"/>
      <p:bldP spid="26" grpId="0"/>
      <p:bldP spid="27" grpId="0"/>
      <p:bldP spid="28" grpId="0"/>
      <p:bldP spid="29" grpId="0"/>
      <p:bldP spid="31" grpId="0"/>
      <p:bldP spid="32" grpId="0"/>
      <p:bldP spid="33" grpId="0"/>
      <p:bldP spid="40" grpId="0"/>
      <p:bldP spid="41" grpId="0"/>
      <p:bldP spid="42" grpId="0" animBg="1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i="1" dirty="0">
                <a:effectLst/>
              </a:rPr>
              <a:t>Характеристики движения</a:t>
            </a:r>
            <a:r>
              <a:rPr lang="ru-RU" i="1" dirty="0" smtClean="0">
                <a:effectLst/>
              </a:rPr>
              <a:t>.</a:t>
            </a:r>
            <a:endParaRPr lang="ru-RU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340768"/>
                <a:ext cx="7848872" cy="5328592"/>
              </a:xfrm>
            </p:spPr>
            <p:txBody>
              <a:bodyPr>
                <a:normAutofit fontScale="70000" lnSpcReduction="2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dirty="0"/>
                  <a:t> – начальная скорость.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  <m:r>
                          <a:rPr lang="ru-RU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ru-RU" dirty="0"/>
                  <a:t>– проекция начальной скорости на ось х.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  <m:r>
                          <a:rPr lang="ru-RU" i="1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ru-RU" dirty="0"/>
                  <a:t>– проекция начальной скорости на ось у.</a:t>
                </a:r>
              </a:p>
              <a:p>
                <a:r>
                  <a:rPr lang="ru-RU" dirty="0"/>
                  <a:t>α – угол по отношению к горизонту(бросания).</a:t>
                </a:r>
              </a:p>
              <a:p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𝑔</m:t>
                    </m:r>
                  </m:oMath>
                </a14:m>
                <a:r>
                  <a:rPr lang="ru-RU" dirty="0"/>
                  <a:t> – ускорение движения.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𝑣</m:t>
                    </m:r>
                  </m:oMath>
                </a14:m>
                <a:r>
                  <a:rPr lang="ru-RU" dirty="0"/>
                  <a:t> – конечная скорость движения.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𝑣</m:t>
                    </m:r>
                  </m:oMath>
                </a14:m>
                <a:r>
                  <a:rPr lang="ru-RU" i="1" baseline="-25000" dirty="0"/>
                  <a:t>х</a:t>
                </a:r>
                <a:r>
                  <a:rPr lang="ru-RU" i="1" dirty="0"/>
                  <a:t> – </a:t>
                </a:r>
                <a:r>
                  <a:rPr lang="ru-RU" dirty="0"/>
                  <a:t>проекция конечной скорости на ось х.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𝑣</m:t>
                    </m:r>
                  </m:oMath>
                </a14:m>
                <a:r>
                  <a:rPr lang="ru-RU" i="1" baseline="-25000" dirty="0"/>
                  <a:t>у</a:t>
                </a:r>
                <a:r>
                  <a:rPr lang="ru-RU" dirty="0"/>
                  <a:t> – проекция конечной скорости на ось у.</a:t>
                </a:r>
              </a:p>
              <a:p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Н</m:t>
                    </m:r>
                  </m:oMath>
                </a14:m>
                <a:r>
                  <a:rPr lang="ru-RU" dirty="0"/>
                  <a:t> – высота подъема тела (перемещение тела по оси у).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𝐿</m:t>
                    </m:r>
                  </m:oMath>
                </a14:m>
                <a:r>
                  <a:rPr lang="en-US" i="1" dirty="0"/>
                  <a:t> </a:t>
                </a:r>
                <a:r>
                  <a:rPr lang="ru-RU" dirty="0"/>
                  <a:t>– дальность полёта (перемещение по оси х</a:t>
                </a:r>
                <a:r>
                  <a:rPr lang="ru-RU" dirty="0" smtClean="0"/>
                  <a:t>).</a:t>
                </a:r>
              </a:p>
              <a:p>
                <a:r>
                  <a:rPr lang="ru-RU" dirty="0"/>
                  <a:t>Если тело двигалось без сопротивления воздуха, то время подъема будет равно времени падения.</a:t>
                </a:r>
              </a:p>
              <a:p>
                <a:pPr marL="82296" indent="0" algn="ctr">
                  <a:buNone/>
                </a:pPr>
                <a:r>
                  <a:rPr lang="en-US" dirty="0"/>
                  <a:t>t</a:t>
                </a:r>
                <a:r>
                  <a:rPr lang="ru-RU" baseline="-25000" dirty="0"/>
                  <a:t>под </a:t>
                </a:r>
                <a:r>
                  <a:rPr lang="ru-RU" dirty="0"/>
                  <a:t>= </a:t>
                </a:r>
                <a:r>
                  <a:rPr lang="en-US" dirty="0"/>
                  <a:t>t</a:t>
                </a:r>
                <a:r>
                  <a:rPr lang="ru-RU" baseline="-25000" dirty="0" err="1"/>
                  <a:t>паден</a:t>
                </a:r>
                <a:endParaRPr lang="ru-RU" dirty="0"/>
              </a:p>
              <a:p>
                <a:r>
                  <a:rPr lang="en-US" dirty="0"/>
                  <a:t>t</a:t>
                </a:r>
                <a:r>
                  <a:rPr lang="ru-RU" baseline="-25000" dirty="0" err="1"/>
                  <a:t>полн</a:t>
                </a:r>
                <a:r>
                  <a:rPr lang="ru-RU" dirty="0"/>
                  <a:t> – полное время движения.</a:t>
                </a:r>
              </a:p>
              <a:p>
                <a:pPr marL="82296" indent="0" algn="ctr">
                  <a:buNone/>
                </a:pPr>
                <a:r>
                  <a:rPr lang="en-US" dirty="0"/>
                  <a:t>t</a:t>
                </a:r>
                <a:r>
                  <a:rPr lang="ru-RU" baseline="-25000" dirty="0" err="1"/>
                  <a:t>полн</a:t>
                </a:r>
                <a:r>
                  <a:rPr lang="ru-RU" baseline="-25000" dirty="0"/>
                  <a:t> </a:t>
                </a:r>
                <a:r>
                  <a:rPr lang="en-US" dirty="0"/>
                  <a:t>= 2t</a:t>
                </a:r>
                <a:r>
                  <a:rPr lang="ru-RU" baseline="-25000" dirty="0"/>
                  <a:t>под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340768"/>
                <a:ext cx="7848872" cy="5328592"/>
              </a:xfrm>
              <a:blipFill rotWithShape="1">
                <a:blip r:embed="rId2"/>
                <a:stretch>
                  <a:fillRect t="-18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86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5724128" y="548680"/>
                <a:ext cx="3024336" cy="2016224"/>
              </a:xfrm>
            </p:spPr>
            <p:txBody>
              <a:bodyPr/>
              <a:lstStyle/>
              <a:p>
                <a:pPr lvl="0" algn="ctr"/>
                <a:r>
                  <a:rPr lang="ru-RU" sz="3600" b="0" i="1" dirty="0"/>
                  <a:t>Проекции вектора </a:t>
                </a:r>
                <a14:m>
                  <m:oMath xmlns:m="http://schemas.openxmlformats.org/officeDocument/2006/math">
                    <m:r>
                      <a:rPr lang="ru-RU" sz="3600" b="0" i="1"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sz="3600" b="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6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3600" b="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3600" b="0" i="1" dirty="0"/>
                  <a:t>.</a:t>
                </a:r>
                <a:r>
                  <a:rPr lang="ru-RU" sz="3600" b="0" dirty="0"/>
                  <a:t/>
                </a:r>
                <a:br>
                  <a:rPr lang="ru-RU" sz="3600" b="0" dirty="0"/>
                </a:br>
                <a:endParaRPr lang="ru-RU" sz="3600" b="0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724128" y="548680"/>
                <a:ext cx="3024336" cy="201622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3568" y="4653136"/>
            <a:ext cx="4680520" cy="1080120"/>
          </a:xfrm>
        </p:spPr>
        <p:txBody>
          <a:bodyPr>
            <a:normAutofit/>
          </a:bodyPr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Чтобы построить проекцию начальной скорости на ось х, необходимо опустить перпендикуляры.</a:t>
            </a:r>
          </a:p>
        </p:txBody>
      </p:sp>
      <p:pic>
        <p:nvPicPr>
          <p:cNvPr id="5" name="Рисунок 4" descr="C:\Users\Настя\Desktop\планы уроков\стр.1.jpg"/>
          <p:cNvPicPr>
            <a:picLocks noGrp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7" b="4307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26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818072" cy="1417638"/>
          </a:xfrm>
        </p:spPr>
        <p:txBody>
          <a:bodyPr>
            <a:normAutofit/>
          </a:bodyPr>
          <a:lstStyle/>
          <a:p>
            <a:pPr algn="ctr"/>
            <a:r>
              <a:rPr lang="ru-RU" i="1" dirty="0">
                <a:effectLst/>
              </a:rPr>
              <a:t>Изменение скорости при </a:t>
            </a:r>
            <a:r>
              <a:rPr lang="ru-RU" i="1" dirty="0" smtClean="0">
                <a:effectLst/>
              </a:rPr>
              <a:t>движении.</a:t>
            </a:r>
            <a:endParaRPr lang="ru-RU" i="1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1331640" y="1444134"/>
            <a:ext cx="0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331640" y="3388350"/>
            <a:ext cx="43204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860032" y="151614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16224" y="134076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652120" y="33569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930432" y="21955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55847" y="1619508"/>
                <a:ext cx="3761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847" y="1619508"/>
                <a:ext cx="376193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23333" r="-30645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Дуга 18"/>
          <p:cNvSpPr/>
          <p:nvPr/>
        </p:nvSpPr>
        <p:spPr>
          <a:xfrm>
            <a:off x="1115616" y="3250144"/>
            <a:ext cx="421502" cy="250864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326367" y="2708920"/>
            <a:ext cx="272305" cy="6781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983643" y="2492895"/>
            <a:ext cx="716149" cy="2670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359907" y="2759976"/>
            <a:ext cx="531440" cy="308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959424" y="3356992"/>
            <a:ext cx="260648" cy="5795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>
            <a:off x="1331640" y="2564904"/>
            <a:ext cx="3627784" cy="1584176"/>
          </a:xfrm>
          <a:prstGeom prst="arc">
            <a:avLst>
              <a:gd name="adj1" fmla="val 10817492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259632" y="3284984"/>
            <a:ext cx="136153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915567" y="2708920"/>
            <a:ext cx="136153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059832" y="2492896"/>
            <a:ext cx="136153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291831" y="2708920"/>
            <a:ext cx="136153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891347" y="3284984"/>
            <a:ext cx="136153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 стрелкой 31"/>
          <p:cNvCxnSpPr/>
          <p:nvPr/>
        </p:nvCxnSpPr>
        <p:spPr>
          <a:xfrm flipV="1">
            <a:off x="1304256" y="2678816"/>
            <a:ext cx="294416" cy="678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27" idx="7"/>
          </p:cNvCxnSpPr>
          <p:nvPr/>
        </p:nvCxnSpPr>
        <p:spPr>
          <a:xfrm flipV="1">
            <a:off x="2031781" y="2492896"/>
            <a:ext cx="668011" cy="2371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3131840" y="256490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4359908" y="2759976"/>
            <a:ext cx="531439" cy="3089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4998292" y="3356992"/>
            <a:ext cx="221780" cy="5447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446424" y="2348880"/>
                <a:ext cx="4612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424" y="2348880"/>
                <a:ext cx="46128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094496" y="2132856"/>
                <a:ext cx="4689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4496" y="2132856"/>
                <a:ext cx="46897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246624" y="2204864"/>
                <a:ext cx="4621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624" y="2204864"/>
                <a:ext cx="462113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830800" y="2699628"/>
                <a:ext cx="4424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800" y="2699628"/>
                <a:ext cx="442493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220072" y="3717032"/>
                <a:ext cx="4762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717032"/>
                <a:ext cx="47622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187624" y="3347700"/>
                <a:ext cx="5651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347700"/>
                <a:ext cx="56515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808567" y="3851756"/>
                <a:ext cx="5747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567" y="3851756"/>
                <a:ext cx="574773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499992" y="3500100"/>
                <a:ext cx="582404" cy="39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500100"/>
                <a:ext cx="582404" cy="391261"/>
              </a:xfrm>
              <a:prstGeom prst="rect">
                <a:avLst/>
              </a:prstGeom>
              <a:blipFill rotWithShape="1">
                <a:blip r:embed="rId10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306223" y="2987660"/>
                <a:ext cx="5410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𝑐𝑥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223" y="2987660"/>
                <a:ext cx="541046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862829" y="2730011"/>
                <a:ext cx="548676" cy="39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𝑐𝑦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829" y="2730011"/>
                <a:ext cx="548676" cy="391261"/>
              </a:xfrm>
              <a:prstGeom prst="rect">
                <a:avLst/>
              </a:prstGeom>
              <a:blipFill rotWithShape="1">
                <a:blip r:embed="rId12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627375" y="2060848"/>
                <a:ext cx="575992" cy="39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𝑏𝑦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375" y="2060848"/>
                <a:ext cx="575992" cy="391261"/>
              </a:xfrm>
              <a:prstGeom prst="rect">
                <a:avLst/>
              </a:prstGeom>
              <a:blipFill rotWithShape="1">
                <a:blip r:embed="rId13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031781" y="2636912"/>
                <a:ext cx="5683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𝑏𝑥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1781" y="2636912"/>
                <a:ext cx="568361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902870" y="2759976"/>
                <a:ext cx="572786" cy="39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870" y="2759976"/>
                <a:ext cx="572786" cy="391261"/>
              </a:xfrm>
              <a:prstGeom prst="rect">
                <a:avLst/>
              </a:prstGeom>
              <a:blipFill rotWithShape="1">
                <a:blip r:embed="rId1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364088" y="1412776"/>
                <a:ext cx="368581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Вдоль оси х движение равномерное, т.е. с постоянной скоростью.</a:t>
                </a:r>
              </a:p>
              <a:p>
                <a:r>
                  <a:rPr lang="ru-RU" dirty="0"/>
                  <a:t>Вдоль оси у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𝑣</m:t>
                    </m:r>
                  </m:oMath>
                </a14:m>
                <a:r>
                  <a:rPr lang="ru-RU" i="1" baseline="-25000" dirty="0"/>
                  <a:t>у </a:t>
                </a:r>
                <a:r>
                  <a:rPr lang="ru-RU" dirty="0"/>
                  <a:t>будет уменьшаться от т.0 до </a:t>
                </a:r>
                <a:r>
                  <a:rPr lang="ru-RU" dirty="0" err="1"/>
                  <a:t>т.А</a:t>
                </a:r>
                <a:r>
                  <a:rPr lang="ru-RU" dirty="0"/>
                  <a:t>; от </a:t>
                </a:r>
                <a:r>
                  <a:rPr lang="ru-RU" dirty="0" err="1"/>
                  <a:t>т.А</a:t>
                </a:r>
                <a:r>
                  <a:rPr lang="ru-RU" dirty="0"/>
                  <a:t> проекция скорости будет увеличиваться. </a:t>
                </a: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412776"/>
                <a:ext cx="3685818" cy="1754326"/>
              </a:xfrm>
              <a:prstGeom prst="rect">
                <a:avLst/>
              </a:prstGeom>
              <a:blipFill rotWithShape="1">
                <a:blip r:embed="rId16"/>
                <a:stretch>
                  <a:fillRect l="-1488" t="-1736" b="-4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215007" y="4581128"/>
                <a:ext cx="7488832" cy="1789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Истинная </a:t>
                </a:r>
                <a:r>
                  <a:rPr lang="ru-RU" dirty="0"/>
                  <a:t>скорость будет уменьшаться также от т.0 до </a:t>
                </a:r>
                <a:r>
                  <a:rPr lang="ru-RU" dirty="0" err="1"/>
                  <a:t>т.А</a:t>
                </a:r>
                <a:r>
                  <a:rPr lang="ru-RU" dirty="0"/>
                  <a:t> и от </a:t>
                </a:r>
                <a:r>
                  <a:rPr lang="ru-RU" dirty="0" err="1"/>
                  <a:t>т.А</a:t>
                </a:r>
                <a:r>
                  <a:rPr lang="ru-RU" dirty="0"/>
                  <a:t> увеличиваться. </a:t>
                </a:r>
                <a:r>
                  <a:rPr lang="ru-RU" dirty="0" smtClean="0"/>
                  <a:t>Она может </a:t>
                </a:r>
                <a:r>
                  <a:rPr lang="ru-RU" dirty="0"/>
                  <a:t>быть найдена по теореме Пифагора: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𝑣</m:t>
                      </m:r>
                      <m:r>
                        <a:rPr lang="ru-RU" i="1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ru-RU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dirty="0"/>
              </a:p>
              <a:p>
                <a:r>
                  <a:rPr lang="ru-RU" dirty="0"/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  <m:r>
                          <a:rPr lang="ru-RU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ru-RU" dirty="0"/>
                  <a:t> , 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</m:sub>
                    </m:sSub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ru-RU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𝑔𝑡</m:t>
                    </m:r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007" y="4581128"/>
                <a:ext cx="7488832" cy="1789401"/>
              </a:xfrm>
              <a:prstGeom prst="rect">
                <a:avLst/>
              </a:prstGeom>
              <a:blipFill rotWithShape="1">
                <a:blip r:embed="rId17"/>
                <a:stretch>
                  <a:fillRect l="-651" t="-17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41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7" grpId="0"/>
      <p:bldP spid="18" grpId="0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199</TotalTime>
  <Words>1051</Words>
  <Application>Microsoft Office PowerPoint</Application>
  <PresentationFormat>Экран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Движение тел под действием силы тяжести.</vt:lpstr>
      <vt:lpstr>Сила тяжести.</vt:lpstr>
      <vt:lpstr>Фронтальный опрос.</vt:lpstr>
      <vt:lpstr>Формулы, используемые при движении тел под действием силы тяжести.</vt:lpstr>
      <vt:lpstr>Движение тела под углом к горизонту.</vt:lpstr>
      <vt:lpstr>Сделаем рисунок.</vt:lpstr>
      <vt:lpstr>Характеристики движения.</vt:lpstr>
      <vt:lpstr>Проекции вектора  (v_0 ) ⃗. </vt:lpstr>
      <vt:lpstr>Изменение скорости при движении.</vt:lpstr>
      <vt:lpstr>Траектория движения – парабола.</vt:lpstr>
      <vt:lpstr>Расчетные формулы: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Движение тел под действием силы тяжести.</dc:title>
  <dc:creator>Настя</dc:creator>
  <cp:lastModifiedBy>Настя</cp:lastModifiedBy>
  <cp:revision>19</cp:revision>
  <dcterms:created xsi:type="dcterms:W3CDTF">2014-01-13T12:05:51Z</dcterms:created>
  <dcterms:modified xsi:type="dcterms:W3CDTF">2014-01-15T19:09:19Z</dcterms:modified>
</cp:coreProperties>
</file>